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59" r:id="rId4"/>
    <p:sldId id="261" r:id="rId5"/>
    <p:sldId id="274" r:id="rId6"/>
    <p:sldId id="278" r:id="rId7"/>
    <p:sldId id="293" r:id="rId8"/>
    <p:sldId id="280" r:id="rId9"/>
    <p:sldId id="295" r:id="rId10"/>
    <p:sldId id="292" r:id="rId11"/>
    <p:sldId id="288" r:id="rId12"/>
    <p:sldId id="287" r:id="rId13"/>
    <p:sldId id="283" r:id="rId14"/>
    <p:sldId id="284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3801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328">
          <p15:clr>
            <a:srgbClr val="A4A3A4"/>
          </p15:clr>
        </p15:guide>
        <p15:guide id="5" pos="2937">
          <p15:clr>
            <a:srgbClr val="A4A3A4"/>
          </p15:clr>
        </p15:guide>
        <p15:guide id="6" pos="432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6" name="Ezzet, Nathalie" initials="EN" lastIdx="11" clrIdx="0">
    <p:extLst>
      <p:ext uri="{19B8F6BF-5375-455C-9EA6-DF929625EA0E}">
        <p15:presenceInfo xmlns:p15="http://schemas.microsoft.com/office/powerpoint/2012/main" userId="S-1-5-21-1202660629-813497703-682003330-65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howGuides="1">
      <p:cViewPr varScale="1">
        <p:scale>
          <a:sx n="64" d="100"/>
          <a:sy n="64" d="100"/>
        </p:scale>
        <p:origin x="941" y="10"/>
      </p:cViewPr>
      <p:guideLst>
        <p:guide orient="horz" pos="288"/>
        <p:guide orient="horz" pos="3801"/>
        <p:guide orient="horz" pos="950"/>
        <p:guide pos="5328"/>
        <p:guide pos="2937"/>
        <p:guide pos="432"/>
        <p:guide pos="2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203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6/3/2019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1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525344"/>
            <a:ext cx="213792" cy="332656"/>
          </a:xfrm>
        </p:spPr>
        <p:txBody>
          <a:bodyPr/>
          <a:lstStyle>
            <a:lvl1pPr>
              <a:defRPr sz="8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381328"/>
            <a:ext cx="228600" cy="228600"/>
          </a:xfrm>
        </p:spPr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2" r:id="rId3"/>
    <p:sldLayoutId id="2147483650" r:id="rId4"/>
    <p:sldLayoutId id="214748365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3" r:id="rId12"/>
    <p:sldLayoutId id="2147483670" r:id="rId13"/>
    <p:sldLayoutId id="2147483671" r:id="rId14"/>
    <p:sldLayoutId id="2147483669" r:id="rId15"/>
    <p:sldLayoutId id="21474836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7664" y="4251960"/>
            <a:ext cx="7272808" cy="15533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Cardiovascular medicine: approaches to the use of early biomarker response to identify a patient subgroup with enhanced therapeutic benefit 	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965958" y="6093296"/>
            <a:ext cx="4343400" cy="444664"/>
          </a:xfrm>
        </p:spPr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Bornkamp, Georgina Bermann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824" b="16824"/>
          <a:stretch>
            <a:fillRect/>
          </a:stretch>
        </p:blipFill>
        <p:spPr>
          <a:xfrm>
            <a:off x="1403648" y="457200"/>
            <a:ext cx="7128792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0" y="1508761"/>
                <a:ext cx="3794760" cy="21362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sz="2200" dirty="0" smtClean="0"/>
                  <a:t>Survival </a:t>
                </a:r>
                <a:r>
                  <a:rPr lang="en-AU" sz="2200" dirty="0"/>
                  <a:t>outcome </a:t>
                </a:r>
                <a:r>
                  <a:rPr lang="en-AU" sz="2200" dirty="0" smtClean="0"/>
                  <a:t>trials from</a:t>
                </a:r>
                <a:endParaRPr lang="en-AU" sz="2200" dirty="0"/>
              </a:p>
              <a:p>
                <a:pPr lvl="1"/>
                <a:r>
                  <a:rPr lang="en-AU" sz="1900" dirty="0" smtClean="0"/>
                  <a:t>Biomarker </a:t>
                </a:r>
                <a:r>
                  <a:rPr lang="en-AU" sz="1900" dirty="0"/>
                  <a:t>values </a:t>
                </a:r>
                <a14:m>
                  <m:oMath xmlns:m="http://schemas.openxmlformats.org/officeDocument/2006/math">
                    <m:r>
                      <a:rPr lang="el-GR" sz="1900" b="1" i="1">
                        <a:latin typeface="Cambria Math" panose="02040503050406030204" pitchFamily="18" charset="0"/>
                      </a:rPr>
                      <m:t>𝝗</m:t>
                    </m:r>
                  </m:oMath>
                </a14:m>
                <a:r>
                  <a:rPr lang="en-AU" sz="1900" dirty="0"/>
                  <a:t>(</a:t>
                </a:r>
                <a:r>
                  <a:rPr lang="en-AU" sz="1900" dirty="0" smtClean="0"/>
                  <a:t>Z,</a:t>
                </a:r>
                <a14:m>
                  <m:oMath xmlns:m="http://schemas.openxmlformats.org/officeDocument/2006/math">
                    <m:r>
                      <a:rPr lang="en-AU" sz="19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AU" sz="1900" dirty="0"/>
                  <a:t>) </a:t>
                </a:r>
                <a:endParaRPr lang="en-AU" sz="1900" dirty="0" smtClean="0"/>
              </a:p>
              <a:p>
                <a:pPr lvl="1"/>
                <a:r>
                  <a:rPr lang="en-AU" sz="1900" dirty="0" smtClean="0"/>
                  <a:t>Survival </a:t>
                </a:r>
                <a:r>
                  <a:rPr lang="en-AU" sz="1900" dirty="0"/>
                  <a:t>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with </a:t>
                </a:r>
              </a:p>
              <a:p>
                <a:pPr marL="6858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180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AU" sz="18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𝝗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</a:t>
                </a:r>
                <a:endParaRPr lang="en-US" dirty="0"/>
              </a:p>
              <a:p>
                <a:r>
                  <a:rPr lang="en-AU" dirty="0" smtClean="0"/>
                  <a:t>We evaluate 3 Scenarios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0" y="1508761"/>
                <a:ext cx="3794760" cy="2136263"/>
              </a:xfrm>
              <a:blipFill>
                <a:blip r:embed="rId2"/>
                <a:stretch>
                  <a:fillRect l="-5466" t="-7714" r="-1608" b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9240" y="1338470"/>
            <a:ext cx="3975248" cy="47548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Simulation experiment </a:t>
            </a:r>
            <a:r>
              <a:rPr lang="en-AU" dirty="0"/>
              <a:t>to evaluate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36465"/>
            <a:ext cx="3672408" cy="28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 of the measure for survival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simulations evaluate the </a:t>
            </a:r>
            <a:r>
              <a:rPr lang="en-AU" b="1" dirty="0" smtClean="0"/>
              <a:t>difference</a:t>
            </a:r>
            <a:r>
              <a:rPr lang="en-AU" dirty="0" smtClean="0"/>
              <a:t> in </a:t>
            </a:r>
            <a:r>
              <a:rPr lang="en-AU" b="1" dirty="0" smtClean="0"/>
              <a:t>restricted mean survival time (RMST)</a:t>
            </a:r>
          </a:p>
          <a:p>
            <a:r>
              <a:rPr lang="en-AU" sz="2200" dirty="0" smtClean="0"/>
              <a:t>Reluctance to use the hazard ratio was due to</a:t>
            </a:r>
          </a:p>
          <a:p>
            <a:pPr lvl="1"/>
            <a:r>
              <a:rPr lang="en-AU" sz="1700" dirty="0" smtClean="0"/>
              <a:t>non-collapsibility</a:t>
            </a:r>
          </a:p>
          <a:p>
            <a:pPr lvl="1"/>
            <a:r>
              <a:rPr lang="en-AU" sz="1700" dirty="0" smtClean="0"/>
              <a:t>lack of causal interpretation specifically of the estimate from Cox regression even in a randomized clinical trial (Aalen et al 2015).</a:t>
            </a:r>
          </a:p>
          <a:p>
            <a:r>
              <a:rPr lang="en-AU" sz="2200" dirty="0" smtClean="0"/>
              <a:t>However, we  mention that</a:t>
            </a:r>
          </a:p>
          <a:p>
            <a:pPr lvl="1"/>
            <a:r>
              <a:rPr lang="en-AU" i="1" dirty="0" smtClean="0"/>
              <a:t>if the cumulative hazard functions are approximately linear, a simple exponential model could be derived to estimate the hazard, and calculate the hazard ratio as the ratio of the hazards.</a:t>
            </a:r>
          </a:p>
          <a:p>
            <a:r>
              <a:rPr lang="en-AU" dirty="0" smtClean="0"/>
              <a:t>Main difference: </a:t>
            </a:r>
          </a:p>
          <a:p>
            <a:pPr lvl="1"/>
            <a:r>
              <a:rPr lang="en-AU" dirty="0" smtClean="0"/>
              <a:t>A difference in survival can be estimated non-parametrically (e.g. using the difference in RMST)</a:t>
            </a:r>
          </a:p>
          <a:p>
            <a:pPr lvl="1"/>
            <a:r>
              <a:rPr lang="en-AU" dirty="0" smtClean="0"/>
              <a:t>The hazard rate requires additional modelling assumptions to obtain a single estimate that represents the average hazard rate used to calculate the ratio between treatments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6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688632"/>
          </a:xfrm>
        </p:spPr>
        <p:txBody>
          <a:bodyPr>
            <a:normAutofit fontScale="85000" lnSpcReduction="20000"/>
          </a:bodyPr>
          <a:lstStyle/>
          <a:p>
            <a:r>
              <a:rPr lang="de-DE" sz="2600" b="1" dirty="0" smtClean="0"/>
              <a:t>Comparison of survival:</a:t>
            </a:r>
          </a:p>
          <a:p>
            <a:pPr lvl="2"/>
            <a:r>
              <a:rPr lang="de-DE" sz="2400" i="1" dirty="0" smtClean="0"/>
              <a:t>Predicted </a:t>
            </a:r>
            <a:r>
              <a:rPr lang="de-DE" sz="2400" i="1" dirty="0"/>
              <a:t>Placebo Response</a:t>
            </a:r>
            <a:r>
              <a:rPr lang="de-DE" sz="2400" dirty="0"/>
              <a:t> (PPR) and </a:t>
            </a:r>
            <a:r>
              <a:rPr lang="de-DE" sz="2400" i="1" dirty="0"/>
              <a:t>Weight Placebo Patients</a:t>
            </a:r>
            <a:r>
              <a:rPr lang="de-DE" sz="2400" dirty="0"/>
              <a:t> (WPP</a:t>
            </a:r>
            <a:r>
              <a:rPr lang="de-DE" sz="2400" dirty="0" smtClean="0"/>
              <a:t>) difference in restricted mean survival time at a pre-specified time point</a:t>
            </a:r>
          </a:p>
          <a:p>
            <a:r>
              <a:rPr lang="de-DE" b="1" dirty="0" smtClean="0"/>
              <a:t>Comparison </a:t>
            </a:r>
            <a:r>
              <a:rPr lang="de-DE" b="1" dirty="0" smtClean="0"/>
              <a:t>based on the hazard rates:</a:t>
            </a:r>
          </a:p>
          <a:p>
            <a:pPr lvl="1"/>
            <a:r>
              <a:rPr lang="de-DE" sz="2600" i="1" dirty="0" smtClean="0"/>
              <a:t>Predicted Placebo</a:t>
            </a:r>
            <a:r>
              <a:rPr lang="de-DE" sz="2600" dirty="0" smtClean="0"/>
              <a:t> </a:t>
            </a:r>
            <a:r>
              <a:rPr lang="de-DE" sz="2600" i="1" dirty="0" smtClean="0"/>
              <a:t>(PP)</a:t>
            </a:r>
          </a:p>
          <a:p>
            <a:pPr lvl="2"/>
            <a:r>
              <a:rPr lang="de-DE" sz="2400" dirty="0" smtClean="0"/>
              <a:t>Same as survival for PPR above. </a:t>
            </a:r>
            <a:r>
              <a:rPr lang="de-DE" sz="2400" dirty="0" smtClean="0"/>
              <a:t>We use a nonlinear </a:t>
            </a:r>
            <a:r>
              <a:rPr lang="de-DE" sz="2400" dirty="0" smtClean="0"/>
              <a:t>regression fit to the survival functions that follows an exponential or Weibull parametrization, and fitting a weighted linear regression model to the cumulative survival function</a:t>
            </a:r>
          </a:p>
          <a:p>
            <a:pPr lvl="1"/>
            <a:r>
              <a:rPr lang="de-DE" sz="2600" i="1" dirty="0" smtClean="0"/>
              <a:t>Weight Placebo (WP) </a:t>
            </a:r>
          </a:p>
          <a:p>
            <a:pPr lvl="2"/>
            <a:r>
              <a:rPr lang="de-DE" sz="2400" dirty="0" smtClean="0"/>
              <a:t>With weighted </a:t>
            </a:r>
            <a:r>
              <a:rPr lang="de-DE" sz="2400" dirty="0" smtClean="0"/>
              <a:t>Cox regression </a:t>
            </a:r>
            <a:r>
              <a:rPr lang="de-DE" sz="2400" dirty="0" smtClean="0"/>
              <a:t>including </a:t>
            </a:r>
            <a:r>
              <a:rPr lang="de-DE" sz="2400" dirty="0" smtClean="0"/>
              <a:t>treatment only, </a:t>
            </a:r>
            <a:r>
              <a:rPr lang="de-DE" sz="2400" dirty="0" smtClean="0"/>
              <a:t>and X1 </a:t>
            </a:r>
            <a:r>
              <a:rPr lang="de-DE" sz="2400" dirty="0" smtClean="0"/>
              <a:t>and X2 (DR)</a:t>
            </a:r>
          </a:p>
          <a:p>
            <a:r>
              <a:rPr lang="de-DE" sz="2100" dirty="0" smtClean="0"/>
              <a:t>We also compare with </a:t>
            </a:r>
            <a:r>
              <a:rPr lang="de-DE" sz="2100" dirty="0"/>
              <a:t>2 </a:t>
            </a:r>
            <a:r>
              <a:rPr lang="de-DE" sz="2100" dirty="0" smtClean="0"/>
              <a:t>“naive“ approaches:</a:t>
            </a:r>
          </a:p>
          <a:p>
            <a:pPr lvl="2"/>
            <a:r>
              <a:rPr lang="de-DE" sz="2100" dirty="0" smtClean="0"/>
              <a:t>NAIVE_THRES- compares to </a:t>
            </a:r>
            <a:r>
              <a:rPr lang="de-DE" sz="2100" dirty="0"/>
              <a:t>placebo patients </a:t>
            </a:r>
            <a:r>
              <a:rPr lang="de-DE" sz="2100" dirty="0" smtClean="0"/>
              <a:t>reaching </a:t>
            </a:r>
            <a:r>
              <a:rPr lang="de-DE" sz="2100" dirty="0"/>
              <a:t>the threshold (on placebo)</a:t>
            </a:r>
          </a:p>
          <a:p>
            <a:pPr lvl="2"/>
            <a:r>
              <a:rPr lang="de-DE" sz="2100" dirty="0" smtClean="0"/>
              <a:t>NAIVE_FULLPBO- compares to all </a:t>
            </a:r>
            <a:r>
              <a:rPr lang="de-DE" sz="2100" dirty="0"/>
              <a:t>placebo patients regardless of whether they would have been responders if given treatment or </a:t>
            </a:r>
            <a:r>
              <a:rPr lang="de-DE" sz="2100" dirty="0" smtClean="0"/>
              <a:t>not </a:t>
            </a:r>
            <a:endParaRPr lang="de-DE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33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4522" y="139573"/>
            <a:ext cx="7702624" cy="45152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Results: survival difference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" y="1417320"/>
            <a:ext cx="8285180" cy="489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794299"/>
            <a:ext cx="27340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AU" dirty="0" smtClean="0">
                <a:solidFill>
                  <a:schemeClr val="bg1"/>
                </a:solidFill>
              </a:rPr>
              <a:t>Only main effect of Z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3" y="794299"/>
            <a:ext cx="2465868" cy="646331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(ii) Only main effect of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5740" y="794299"/>
            <a:ext cx="2502683" cy="646331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(iii) Main effect of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AU" dirty="0" smtClean="0">
                <a:solidFill>
                  <a:schemeClr val="bg1"/>
                </a:solidFill>
              </a:rPr>
              <a:t> and Z*</a:t>
            </a:r>
            <a:r>
              <a:rPr lang="el-GR" dirty="0">
                <a:solidFill>
                  <a:schemeClr val="bg1"/>
                </a:solidFill>
              </a:rPr>
              <a:t> Β</a:t>
            </a:r>
            <a:r>
              <a:rPr lang="en-AU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504056"/>
          </a:xfrm>
        </p:spPr>
        <p:txBody>
          <a:bodyPr>
            <a:normAutofit/>
          </a:bodyPr>
          <a:lstStyle/>
          <a:p>
            <a:r>
              <a:rPr lang="en-AU" sz="2800" dirty="0" smtClean="0"/>
              <a:t>Results: hazard ratio scale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129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04056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These are approaches to derive the magnitude of treatment benefit in a patient subpopulation defined by an early biomarker response </a:t>
            </a:r>
          </a:p>
          <a:p>
            <a:pPr lvl="1"/>
            <a:r>
              <a:rPr lang="en-AU" dirty="0" smtClean="0"/>
              <a:t>They are not meant as mediation analysis</a:t>
            </a:r>
          </a:p>
          <a:p>
            <a:pPr lvl="1"/>
            <a:r>
              <a:rPr lang="en-AU" dirty="0" smtClean="0"/>
              <a:t>They do not fall in the surrogacy field</a:t>
            </a:r>
          </a:p>
          <a:p>
            <a:pPr lvl="1"/>
            <a:r>
              <a:rPr lang="en-AU" dirty="0" smtClean="0"/>
              <a:t>We do not account for inter-current events. Their treatment requires additional assumptions.  </a:t>
            </a:r>
          </a:p>
          <a:p>
            <a:pPr lvl="1"/>
            <a:r>
              <a:rPr lang="en-AU" dirty="0" smtClean="0"/>
              <a:t>We keep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survival risk between treatments equal to risk at the time of randomization assuming all patients have biomarker measurements  </a:t>
            </a:r>
            <a:r>
              <a:rPr lang="en-AU" dirty="0" smtClean="0"/>
              <a:t> </a:t>
            </a:r>
          </a:p>
          <a:p>
            <a:r>
              <a:rPr lang="en-AU" b="1" dirty="0" smtClean="0"/>
              <a:t>Survival difference scale: </a:t>
            </a:r>
            <a:r>
              <a:rPr lang="en-AU" dirty="0" smtClean="0"/>
              <a:t>both approaches perform well regardless of the path through which treatment impacts survival</a:t>
            </a:r>
          </a:p>
          <a:p>
            <a:r>
              <a:rPr lang="en-AU" b="1" dirty="0" smtClean="0"/>
              <a:t>Hazard ratio scale: </a:t>
            </a:r>
            <a:r>
              <a:rPr lang="en-AU" dirty="0" smtClean="0"/>
              <a:t>only the weighted placebo applied to Cox regression including covariates  performs well regardless of treatment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1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this useful for cardiovascular drug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 early response to treatment can be used for treatment optimization strategies or treatment selection</a:t>
            </a:r>
          </a:p>
          <a:p>
            <a:pPr lvl="1"/>
            <a:r>
              <a:rPr lang="en-AU" dirty="0" smtClean="0"/>
              <a:t>This framework cannot replace a randomized comparison, but may be useful for planning future targeted randomized trials</a:t>
            </a:r>
          </a:p>
          <a:p>
            <a:r>
              <a:rPr lang="en-AU" dirty="0" smtClean="0"/>
              <a:t>Cardiovascular </a:t>
            </a:r>
            <a:r>
              <a:rPr lang="en-AU" dirty="0"/>
              <a:t>outcome trials </a:t>
            </a:r>
            <a:r>
              <a:rPr lang="en-AU" dirty="0" smtClean="0"/>
              <a:t>build on the premise of homogeneous </a:t>
            </a:r>
            <a:r>
              <a:rPr lang="en-AU" dirty="0"/>
              <a:t>patient </a:t>
            </a:r>
            <a:r>
              <a:rPr lang="en-AU" dirty="0" smtClean="0"/>
              <a:t>responses </a:t>
            </a:r>
          </a:p>
          <a:p>
            <a:pPr lvl="1"/>
            <a:r>
              <a:rPr lang="en-AU" dirty="0" smtClean="0"/>
              <a:t>but the </a:t>
            </a:r>
            <a:r>
              <a:rPr lang="en-AU" dirty="0"/>
              <a:t>long treatment horizon </a:t>
            </a:r>
            <a:r>
              <a:rPr lang="en-AU" dirty="0" smtClean="0"/>
              <a:t>with </a:t>
            </a:r>
            <a:r>
              <a:rPr lang="en-AU" dirty="0"/>
              <a:t>competing events </a:t>
            </a:r>
            <a:r>
              <a:rPr lang="en-AU" dirty="0" smtClean="0"/>
              <a:t>dilutes treatment impact in some patient segments  </a:t>
            </a:r>
          </a:p>
          <a:p>
            <a:pPr lvl="1"/>
            <a:r>
              <a:rPr lang="en-AU" dirty="0" smtClean="0"/>
              <a:t>This causal inference framework </a:t>
            </a:r>
            <a:r>
              <a:rPr lang="en-AU" dirty="0" smtClean="0"/>
              <a:t>can enhance </a:t>
            </a:r>
            <a:r>
              <a:rPr lang="en-AU" dirty="0" smtClean="0"/>
              <a:t>understanding of patient responses</a:t>
            </a:r>
            <a:endParaRPr lang="en-US" dirty="0"/>
          </a:p>
          <a:p>
            <a:pPr lvl="1"/>
            <a:r>
              <a:rPr lang="en-AU" dirty="0" smtClean="0"/>
              <a:t>Protocol defined follow up treatment strategies might be a way of optimizing the conduct of these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4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sz="2800" dirty="0" smtClean="0"/>
              <a:t>Background</a:t>
            </a:r>
          </a:p>
          <a:p>
            <a:pPr>
              <a:spcAft>
                <a:spcPts val="1200"/>
              </a:spcAft>
            </a:pPr>
            <a:r>
              <a:rPr lang="en-AU" sz="2800" dirty="0" smtClean="0"/>
              <a:t>Estimating the treatment difference of interest</a:t>
            </a:r>
          </a:p>
          <a:p>
            <a:pPr>
              <a:spcAft>
                <a:spcPts val="1200"/>
              </a:spcAft>
            </a:pPr>
            <a:r>
              <a:rPr lang="en-AU" sz="2800" dirty="0" smtClean="0"/>
              <a:t>Simulations</a:t>
            </a:r>
          </a:p>
          <a:p>
            <a:pPr marL="0" indent="0">
              <a:buNone/>
            </a:pPr>
            <a:r>
              <a:rPr lang="en-AU" dirty="0" smtClean="0"/>
              <a:t>   based </a:t>
            </a:r>
            <a:r>
              <a:rPr lang="en-AU" dirty="0"/>
              <a:t>on https://doi.org/10.1080/19466315.2019.1575280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Background: the CANTOS trial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417320"/>
            <a:ext cx="7772400" cy="4617720"/>
          </a:xfrm>
        </p:spPr>
        <p:txBody>
          <a:bodyPr>
            <a:normAutofit fontScale="77500" lnSpcReduction="20000"/>
          </a:bodyPr>
          <a:lstStyle/>
          <a:p>
            <a:r>
              <a:rPr lang="de-DE" sz="2200" dirty="0"/>
              <a:t>CANTOS </a:t>
            </a:r>
            <a:r>
              <a:rPr lang="de-DE" sz="2200" dirty="0" smtClean="0"/>
              <a:t>trial</a:t>
            </a:r>
          </a:p>
          <a:p>
            <a:pPr lvl="1"/>
            <a:r>
              <a:rPr lang="de-DE" dirty="0"/>
              <a:t>Tested whether reducing inflammation with canakinumab leads to reduction in the risk of CV events</a:t>
            </a:r>
            <a:endParaRPr lang="de-DE" sz="1600" dirty="0" smtClean="0"/>
          </a:p>
          <a:p>
            <a:pPr lvl="1"/>
            <a:r>
              <a:rPr lang="en-AU" dirty="0" err="1" smtClean="0"/>
              <a:t>Canakinumab</a:t>
            </a:r>
            <a:r>
              <a:rPr lang="en-AU" dirty="0" smtClean="0"/>
              <a:t> blocks Interleukin-1</a:t>
            </a:r>
            <a:r>
              <a:rPr lang="el-GR" dirty="0"/>
              <a:t>β</a:t>
            </a:r>
            <a:r>
              <a:rPr lang="en-AU" dirty="0"/>
              <a:t> (IL-1</a:t>
            </a:r>
            <a:r>
              <a:rPr lang="el-GR" dirty="0"/>
              <a:t>β</a:t>
            </a:r>
            <a:r>
              <a:rPr lang="en-AU" dirty="0"/>
              <a:t>) </a:t>
            </a:r>
            <a:r>
              <a:rPr lang="en-AU" dirty="0" smtClean="0"/>
              <a:t>a </a:t>
            </a:r>
            <a:r>
              <a:rPr lang="en-AU" dirty="0"/>
              <a:t>cytokine that modulates inflammatory </a:t>
            </a:r>
            <a:r>
              <a:rPr lang="en-AU" dirty="0" smtClean="0"/>
              <a:t>response</a:t>
            </a:r>
            <a:r>
              <a:rPr lang="de-DE" sz="1700" i="1" dirty="0" smtClean="0"/>
              <a:t> </a:t>
            </a:r>
          </a:p>
          <a:p>
            <a:pPr lvl="2"/>
            <a:r>
              <a:rPr lang="de-DE" sz="1500" dirty="0" smtClean="0"/>
              <a:t>The downstream marker of inflammatory risk and also of treatment activity was high-sensitivity C-Reactive Protein (hsCRP)</a:t>
            </a:r>
          </a:p>
          <a:p>
            <a:pPr lvl="2"/>
            <a:r>
              <a:rPr lang="de-DE" sz="1500" dirty="0" smtClean="0"/>
              <a:t>Observational </a:t>
            </a:r>
            <a:r>
              <a:rPr lang="de-DE" sz="1500" dirty="0"/>
              <a:t>data establish that it is prognostic of cardiovascular </a:t>
            </a:r>
            <a:r>
              <a:rPr lang="de-DE" sz="1500" dirty="0" smtClean="0"/>
              <a:t>risk</a:t>
            </a:r>
            <a:endParaRPr lang="de-DE" sz="1500" dirty="0"/>
          </a:p>
          <a:p>
            <a:r>
              <a:rPr lang="en-US" sz="2300" dirty="0"/>
              <a:t>Population: </a:t>
            </a:r>
            <a:endParaRPr lang="en-US" sz="2300" dirty="0" smtClean="0"/>
          </a:p>
          <a:p>
            <a:pPr lvl="1"/>
            <a:r>
              <a:rPr lang="en-US" sz="1700" dirty="0" smtClean="0"/>
              <a:t>previous </a:t>
            </a:r>
            <a:r>
              <a:rPr lang="en-US" sz="1700" dirty="0"/>
              <a:t>myocardial infarction and </a:t>
            </a:r>
            <a:r>
              <a:rPr lang="en-US" sz="1700" dirty="0" err="1"/>
              <a:t>hsCRP</a:t>
            </a:r>
            <a:r>
              <a:rPr lang="en-US" sz="1700" dirty="0"/>
              <a:t> &gt; 2 mg per liter</a:t>
            </a:r>
          </a:p>
          <a:p>
            <a:r>
              <a:rPr lang="de-DE" sz="2300" dirty="0" smtClean="0"/>
              <a:t>Treatment</a:t>
            </a:r>
          </a:p>
          <a:p>
            <a:pPr lvl="1"/>
            <a:r>
              <a:rPr lang="de-DE" sz="1700" dirty="0" smtClean="0"/>
              <a:t>Three </a:t>
            </a:r>
            <a:r>
              <a:rPr lang="de-DE" sz="1700" dirty="0"/>
              <a:t>dosing </a:t>
            </a:r>
            <a:r>
              <a:rPr lang="de-DE" sz="1700" dirty="0" smtClean="0"/>
              <a:t>regimens </a:t>
            </a:r>
            <a:r>
              <a:rPr lang="de-DE" sz="1700" dirty="0"/>
              <a:t>vs placebo </a:t>
            </a:r>
          </a:p>
          <a:p>
            <a:pPr lvl="2"/>
            <a:r>
              <a:rPr lang="de-DE" sz="1700" dirty="0"/>
              <a:t>50mg, 150mg, 300mg every </a:t>
            </a:r>
            <a:r>
              <a:rPr lang="de-DE" sz="1700" dirty="0" smtClean="0"/>
              <a:t>4 </a:t>
            </a:r>
            <a:r>
              <a:rPr lang="de-DE" sz="1700" dirty="0"/>
              <a:t>weeks (+ loading for the 300mg group)</a:t>
            </a:r>
            <a:endParaRPr lang="en-US" sz="1700" dirty="0"/>
          </a:p>
          <a:p>
            <a:r>
              <a:rPr lang="de-DE" sz="2300" dirty="0"/>
              <a:t>Primary outcome: Time to first major adverse cardiovascular events (</a:t>
            </a:r>
            <a:r>
              <a:rPr lang="en-US" sz="2300" dirty="0"/>
              <a:t>MACE) </a:t>
            </a:r>
          </a:p>
          <a:p>
            <a:pPr lvl="2"/>
            <a:r>
              <a:rPr lang="en-US" sz="1700" dirty="0"/>
              <a:t>cardiovascular death, nonfatal myocardial infarction, or nonfatal stroke</a:t>
            </a:r>
          </a:p>
          <a:p>
            <a:r>
              <a:rPr lang="de-DE" sz="2300" dirty="0" smtClean="0"/>
              <a:t>Results</a:t>
            </a:r>
            <a:r>
              <a:rPr lang="de-DE" sz="2300" dirty="0"/>
              <a:t>: </a:t>
            </a:r>
            <a:endParaRPr lang="de-DE" sz="2300" dirty="0" smtClean="0"/>
          </a:p>
          <a:p>
            <a:pPr lvl="1"/>
            <a:r>
              <a:rPr lang="de-DE" sz="1700" dirty="0" smtClean="0"/>
              <a:t>Only </a:t>
            </a:r>
            <a:r>
              <a:rPr lang="de-DE" sz="1700" dirty="0"/>
              <a:t>150mg significant </a:t>
            </a:r>
            <a:r>
              <a:rPr lang="de-DE" sz="1700" dirty="0" smtClean="0"/>
              <a:t>after </a:t>
            </a:r>
            <a:r>
              <a:rPr lang="de-DE" sz="1700" dirty="0"/>
              <a:t>adjusting for </a:t>
            </a:r>
            <a:r>
              <a:rPr lang="de-DE" sz="1700" dirty="0" smtClean="0"/>
              <a:t>multiplicity with a hazard ratio of 0.85</a:t>
            </a:r>
            <a:endParaRPr lang="de-DE" sz="1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z="1000" smtClean="0"/>
              <a:pPr/>
              <a:t>3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466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508760"/>
            <a:ext cx="3240360" cy="4800559"/>
          </a:xfrm>
        </p:spPr>
        <p:txBody>
          <a:bodyPr>
            <a:normAutofit lnSpcReduction="10000"/>
          </a:bodyPr>
          <a:lstStyle/>
          <a:p>
            <a:r>
              <a:rPr lang="de-DE" sz="2200" dirty="0" smtClean="0"/>
              <a:t>It suggested a larger benefit in this subpopulation than in the overall trial population</a:t>
            </a:r>
          </a:p>
          <a:p>
            <a:r>
              <a:rPr lang="de-DE" dirty="0" smtClean="0"/>
              <a:t>The comparison implemented compared responders pooling all 3 canakinumab groups, </a:t>
            </a:r>
            <a:r>
              <a:rPr lang="en-AU" dirty="0" smtClean="0"/>
              <a:t> to all placebo</a:t>
            </a:r>
            <a:r>
              <a:rPr lang="en-AU" dirty="0"/>
              <a:t> </a:t>
            </a:r>
            <a:r>
              <a:rPr lang="en-AU" dirty="0" smtClean="0"/>
              <a:t>regardless of their month 3 </a:t>
            </a:r>
            <a:r>
              <a:rPr lang="en-AU" dirty="0" err="1" smtClean="0"/>
              <a:t>hsCRP</a:t>
            </a:r>
            <a:r>
              <a:rPr lang="en-AU" dirty="0" smtClean="0"/>
              <a:t> levels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</a:t>
            </a:r>
            <a:r>
              <a:rPr lang="en-AU" dirty="0" smtClean="0"/>
              <a:t>esponder subgroup in the CANTOS trial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4664075" y="1417320"/>
            <a:ext cx="3794125" cy="385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196752"/>
            <a:ext cx="4968551" cy="50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</a:t>
            </a:r>
            <a:r>
              <a:rPr lang="en-AU" dirty="0" err="1" smtClean="0"/>
              <a:t>estimand</a:t>
            </a:r>
            <a:r>
              <a:rPr lang="en-AU" dirty="0" smtClean="0"/>
              <a:t> that captures the effect of treatment?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Estimand</a:t>
            </a:r>
            <a:r>
              <a:rPr lang="en-US" dirty="0"/>
              <a:t>: </a:t>
            </a:r>
            <a:r>
              <a:rPr lang="en-US" dirty="0" smtClean="0"/>
              <a:t> Treatment </a:t>
            </a:r>
            <a:r>
              <a:rPr lang="en-US" dirty="0"/>
              <a:t>effect on MACE in the population of patients that would at month 3 </a:t>
            </a:r>
            <a:r>
              <a:rPr lang="en-US" dirty="0" smtClean="0"/>
              <a:t>reach </a:t>
            </a:r>
            <a:r>
              <a:rPr lang="en-US" dirty="0" err="1"/>
              <a:t>hsCRP</a:t>
            </a:r>
            <a:r>
              <a:rPr lang="en-US" dirty="0"/>
              <a:t> &lt; 2.0 mg/L if assigned to </a:t>
            </a:r>
            <a:r>
              <a:rPr lang="en-US" dirty="0" smtClean="0"/>
              <a:t>treatment</a:t>
            </a:r>
          </a:p>
          <a:p>
            <a:r>
              <a:rPr lang="de-DE" dirty="0"/>
              <a:t>Attainment of hsCRP levels &lt; 2 mg/L on active treatment is an event arising post-randomization </a:t>
            </a:r>
            <a:endParaRPr lang="de-DE" dirty="0" smtClean="0"/>
          </a:p>
          <a:p>
            <a:r>
              <a:rPr lang="de-DE" dirty="0" smtClean="0"/>
              <a:t>Identification </a:t>
            </a:r>
            <a:r>
              <a:rPr lang="de-DE" dirty="0"/>
              <a:t>of </a:t>
            </a:r>
            <a:r>
              <a:rPr lang="de-DE" dirty="0" smtClean="0"/>
              <a:t>this estimand </a:t>
            </a:r>
            <a:r>
              <a:rPr lang="de-DE" dirty="0"/>
              <a:t>requires strong assumptions in a parallel groups trial </a:t>
            </a:r>
          </a:p>
          <a:p>
            <a:pPr lvl="1"/>
            <a:r>
              <a:rPr lang="de-DE" dirty="0"/>
              <a:t>Not immediately clear how survival for treatment threshold achievers would have been </a:t>
            </a:r>
            <a:r>
              <a:rPr lang="de-DE" dirty="0" smtClean="0"/>
              <a:t>if treated with </a:t>
            </a:r>
            <a:r>
              <a:rPr lang="de-DE" dirty="0"/>
              <a:t>placebo </a:t>
            </a:r>
          </a:p>
          <a:p>
            <a:pPr lvl="1"/>
            <a:r>
              <a:rPr lang="de-DE" dirty="0"/>
              <a:t>&amp; vice versa which patients on placebo would have achieved the threshold if they had received treatment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28600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49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4293096"/>
            <a:ext cx="7416824" cy="1947918"/>
          </a:xfrm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Subpopulation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interest</a:t>
            </a:r>
          </a:p>
          <a:p>
            <a:pPr lvl="2"/>
            <a:r>
              <a:rPr lang="de-DE" dirty="0"/>
              <a:t>Patients with B(1) = 1 (threshold achievers on treatment)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 of interest to estimate</a:t>
            </a:r>
          </a:p>
          <a:p>
            <a:pPr lvl="2"/>
            <a:r>
              <a:rPr lang="de-DE" dirty="0"/>
              <a:t>Survival </a:t>
            </a:r>
            <a:r>
              <a:rPr lang="de-DE" dirty="0" smtClean="0"/>
              <a:t>for </a:t>
            </a:r>
            <a:r>
              <a:rPr lang="de-DE" dirty="0"/>
              <a:t>treatment threshold achievers on treatment</a:t>
            </a:r>
            <a:br>
              <a:rPr lang="de-DE" dirty="0"/>
            </a:br>
            <a:r>
              <a:rPr lang="de-DE" dirty="0"/>
              <a:t>P(T(1) &gt; t | B(1) = 1) </a:t>
            </a:r>
          </a:p>
          <a:p>
            <a:pPr lvl="2"/>
            <a:r>
              <a:rPr lang="de-DE" b="1" dirty="0"/>
              <a:t>Survival </a:t>
            </a:r>
            <a:r>
              <a:rPr lang="de-DE" b="1" dirty="0" smtClean="0"/>
              <a:t>for </a:t>
            </a:r>
            <a:r>
              <a:rPr lang="de-DE" b="1" dirty="0"/>
              <a:t>treatment threshold achievers on placebo</a:t>
            </a:r>
            <a:br>
              <a:rPr lang="de-DE" b="1" dirty="0"/>
            </a:br>
            <a:r>
              <a:rPr lang="de-DE" b="1" dirty="0"/>
              <a:t>P(T(0) &gt; t | B(1) = 1</a:t>
            </a:r>
            <a:r>
              <a:rPr lang="de-DE" b="1" dirty="0" smtClean="0"/>
              <a:t>)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Principal stratification </a:t>
            </a:r>
            <a:r>
              <a:rPr lang="en-AU" dirty="0" err="1" smtClean="0"/>
              <a:t>estimand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1736209352"/>
              </p:ext>
            </p:extLst>
          </p:nvPr>
        </p:nvGraphicFramePr>
        <p:xfrm>
          <a:off x="3981321" y="1052735"/>
          <a:ext cx="5055175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57">
                  <a:extLst>
                    <a:ext uri="{9D8B030D-6E8A-4147-A177-3AD203B41FA5}">
                      <a16:colId xmlns:a16="http://schemas.microsoft.com/office/drawing/2014/main" val="2242219056"/>
                    </a:ext>
                  </a:extLst>
                </a:gridCol>
                <a:gridCol w="1691513">
                  <a:extLst>
                    <a:ext uri="{9D8B030D-6E8A-4147-A177-3AD203B41FA5}">
                      <a16:colId xmlns:a16="http://schemas.microsoft.com/office/drawing/2014/main" val="4103596600"/>
                    </a:ext>
                  </a:extLst>
                </a:gridCol>
                <a:gridCol w="1719205">
                  <a:extLst>
                    <a:ext uri="{9D8B030D-6E8A-4147-A177-3AD203B41FA5}">
                      <a16:colId xmlns:a16="http://schemas.microsoft.com/office/drawing/2014/main" val="1963969699"/>
                    </a:ext>
                  </a:extLst>
                </a:gridCol>
              </a:tblGrid>
              <a:tr h="960107">
                <a:tc>
                  <a:txBody>
                    <a:bodyPr/>
                    <a:lstStyle/>
                    <a:p>
                      <a:r>
                        <a:rPr lang="en-AU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b="1" dirty="0" smtClean="0"/>
                        <a:t>Placebo</a:t>
                      </a:r>
                    </a:p>
                    <a:p>
                      <a:pPr algn="ctr"/>
                      <a:r>
                        <a:rPr lang="en-AU" sz="1600" b="1" dirty="0" smtClean="0"/>
                        <a:t>B(0) =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1" dirty="0" err="1" smtClean="0"/>
                        <a:t>hsCRP</a:t>
                      </a:r>
                      <a:r>
                        <a:rPr lang="en-AU" sz="1600" b="0" i="1" dirty="0" smtClean="0"/>
                        <a:t>&lt;2mg/</a:t>
                      </a:r>
                      <a:r>
                        <a:rPr lang="en-AU" sz="1600" b="0" i="1" dirty="0" err="1" smtClean="0"/>
                        <a:t>dL</a:t>
                      </a:r>
                      <a:endParaRPr lang="en-AU" sz="1600" b="0" i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b="1" dirty="0" smtClean="0"/>
                        <a:t>Placebo</a:t>
                      </a:r>
                      <a:endParaRPr lang="en-AU" sz="1400" b="1" dirty="0" smtClean="0"/>
                    </a:p>
                    <a:p>
                      <a:pPr algn="ctr"/>
                      <a:r>
                        <a:rPr lang="en-AU" sz="1600" b="1" dirty="0" smtClean="0"/>
                        <a:t>B(0) = 0</a:t>
                      </a:r>
                    </a:p>
                    <a:p>
                      <a:pPr algn="ctr"/>
                      <a:r>
                        <a:rPr lang="en-AU" sz="1600" b="0" i="1" dirty="0" smtClean="0"/>
                        <a:t>hsCRP≥2mg/</a:t>
                      </a:r>
                      <a:r>
                        <a:rPr lang="en-AU" sz="1600" b="0" i="1" dirty="0" err="1" smtClean="0"/>
                        <a:t>dL</a:t>
                      </a:r>
                      <a:endParaRPr lang="en-US" sz="16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986630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Treatment</a:t>
                      </a:r>
                    </a:p>
                    <a:p>
                      <a:r>
                        <a:rPr lang="en-AU" sz="1600" b="1" dirty="0" smtClean="0"/>
                        <a:t>B(1) =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1" dirty="0" err="1" smtClean="0"/>
                        <a:t>hsCRP</a:t>
                      </a:r>
                      <a:r>
                        <a:rPr lang="en-AU" sz="1400" b="0" i="1" dirty="0" smtClean="0"/>
                        <a:t>&lt;2mg/</a:t>
                      </a:r>
                      <a:r>
                        <a:rPr lang="en-AU" sz="1400" b="0" i="1" dirty="0" err="1" smtClean="0"/>
                        <a:t>dL</a:t>
                      </a:r>
                      <a:r>
                        <a:rPr lang="en-AU" sz="1400" b="0" i="1" dirty="0" smtClean="0"/>
                        <a:t> </a:t>
                      </a:r>
                    </a:p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5058167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Treatment</a:t>
                      </a:r>
                    </a:p>
                    <a:p>
                      <a:r>
                        <a:rPr lang="en-AU" sz="1600" b="1" dirty="0" smtClean="0"/>
                        <a:t>B(1) 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1" dirty="0" smtClean="0"/>
                        <a:t>hsCRP≥2mg/</a:t>
                      </a:r>
                      <a:r>
                        <a:rPr lang="en-AU" sz="1400" b="0" i="1" dirty="0" err="1" smtClean="0"/>
                        <a:t>dL</a:t>
                      </a:r>
                      <a:endParaRPr lang="en-AU" sz="1400" b="0" i="1" dirty="0" smtClean="0"/>
                    </a:p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132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345882"/>
            <a:ext cx="32955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b="1" dirty="0"/>
              <a:t>Z </a:t>
            </a:r>
            <a:r>
              <a:rPr lang="de-DE" sz="1600" dirty="0"/>
              <a:t> - indicator of treatment assignment </a:t>
            </a:r>
            <a:r>
              <a:rPr lang="de-DE" sz="1600" dirty="0" smtClean="0"/>
              <a:t>(</a:t>
            </a:r>
            <a:r>
              <a:rPr lang="de-DE" sz="1600" dirty="0"/>
              <a:t>0: Placebo, 1:Active)</a:t>
            </a:r>
          </a:p>
          <a:p>
            <a:pPr>
              <a:spcBef>
                <a:spcPts val="1200"/>
              </a:spcBef>
            </a:pPr>
            <a:r>
              <a:rPr lang="de-DE" sz="1600" b="1" dirty="0"/>
              <a:t>B(z)</a:t>
            </a:r>
            <a:r>
              <a:rPr lang="de-DE" sz="1600" dirty="0"/>
              <a:t> </a:t>
            </a:r>
            <a:r>
              <a:rPr lang="de-DE" sz="1600" dirty="0" smtClean="0"/>
              <a:t>-potential biomarker outcome </a:t>
            </a:r>
            <a:r>
              <a:rPr lang="de-DE" sz="1600" dirty="0"/>
              <a:t>for treatment </a:t>
            </a:r>
            <a:r>
              <a:rPr lang="de-DE" sz="1600" dirty="0" smtClean="0"/>
              <a:t>Z=z </a:t>
            </a:r>
            <a:r>
              <a:rPr lang="en-AU" sz="1600" dirty="0" smtClean="0"/>
              <a:t> </a:t>
            </a:r>
            <a:endParaRPr lang="de-DE" sz="1600" dirty="0"/>
          </a:p>
          <a:p>
            <a:pPr>
              <a:spcBef>
                <a:spcPts val="1200"/>
              </a:spcBef>
            </a:pPr>
            <a:r>
              <a:rPr lang="de-DE" sz="1600" b="1" dirty="0"/>
              <a:t>T(z)</a:t>
            </a:r>
            <a:r>
              <a:rPr lang="de-DE" sz="1600" dirty="0"/>
              <a:t> –Survival outcome on treatment z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72200" y="2368638"/>
            <a:ext cx="2201957" cy="1420402"/>
          </a:xfrm>
          <a:prstGeom prst="ellipse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outcome is survival with respect to MACE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2847493" cy="45253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AU" dirty="0"/>
              <a:t>Each patient has 2 potential outcomes related to treatment assignment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/>
              <a:t>Biomarker levels on treatment, B(1) and on placebo B(0)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/>
              <a:t>Survival on treatment, T(1), and survival on placebo T(0)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In </a:t>
            </a:r>
            <a:r>
              <a:rPr lang="en-AU" dirty="0"/>
              <a:t>a parallel arm clinical trial only one of these combinations can be observed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289872"/>
              </p:ext>
            </p:extLst>
          </p:nvPr>
        </p:nvGraphicFramePr>
        <p:xfrm>
          <a:off x="3764832" y="1952835"/>
          <a:ext cx="5112000" cy="3779999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41084329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00643315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413377812"/>
                    </a:ext>
                  </a:extLst>
                </a:gridCol>
              </a:tblGrid>
              <a:tr h="89999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B(0) =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B(0) = 0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844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en-AU" sz="1800" b="1" dirty="0" smtClean="0"/>
                        <a:t>B(1) = 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71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71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260410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en-AU" sz="1800" b="1" dirty="0" smtClean="0"/>
                        <a:t>B(1) = 0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T(1)      T(0)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T(1)      T(0)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133922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Potential outcomes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28600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2904" y="3216216"/>
            <a:ext cx="864096" cy="966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1400" y="3256392"/>
            <a:ext cx="788681" cy="863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90288" y="3216216"/>
            <a:ext cx="758982" cy="865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245" y="4694164"/>
            <a:ext cx="792549" cy="865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308" y="4668080"/>
            <a:ext cx="777320" cy="8657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210" y="4668080"/>
            <a:ext cx="891790" cy="917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55942" y="3190191"/>
            <a:ext cx="751996" cy="917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470" y="4694165"/>
            <a:ext cx="796817" cy="8906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65210" y="2907713"/>
            <a:ext cx="152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 T(1)      T(0)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 flipH="1">
            <a:off x="7093470" y="2907712"/>
            <a:ext cx="140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T(1)      T(0)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3" y="1268759"/>
            <a:ext cx="1080123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3938"/>
            <a:ext cx="7772400" cy="950144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Identification and estimation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P(T(0</a:t>
            </a:r>
            <a:r>
              <a:rPr lang="de-DE" dirty="0"/>
              <a:t>) &gt; t | B(1) = 1)</a:t>
            </a:r>
            <a:br>
              <a:rPr lang="de-DE" dirty="0"/>
            </a:br>
            <a:endParaRPr lang="en-US" dirty="0"/>
          </a:p>
        </p:txBody>
      </p:sp>
      <p:pic>
        <p:nvPicPr>
          <p:cNvPr id="6" name="Content Placeholder 5" descr="Business &lt;strong&gt;People&lt;/strong&gt; Figures | Business &lt;strong&gt;People&lt;/strong&gt; Clipart | &lt;strong&gt;People&lt;/strong&gt;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51" y="4427033"/>
            <a:ext cx="1708617" cy="137823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7" name="Content Placeholder 5" descr="Business &lt;strong&gt;People&lt;/strong&gt; Figures | Business &lt;strong&gt;People&lt;/strong&gt; Clipart | &lt;strong&gt;People&lt;/strong&gt; ..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74" y="4543622"/>
            <a:ext cx="1746145" cy="14254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11232" y="2528868"/>
            <a:ext cx="3352800" cy="36133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19572" y="2512704"/>
            <a:ext cx="3581400" cy="353983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Down Arrow 16"/>
          <p:cNvSpPr/>
          <p:nvPr/>
        </p:nvSpPr>
        <p:spPr>
          <a:xfrm rot="10800000">
            <a:off x="2314610" y="5029777"/>
            <a:ext cx="2794190" cy="394419"/>
          </a:xfrm>
          <a:prstGeom prst="curvedDownArrow">
            <a:avLst>
              <a:gd name="adj1" fmla="val 25000"/>
              <a:gd name="adj2" fmla="val 50000"/>
              <a:gd name="adj3" fmla="val 306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487" y="1268416"/>
                <a:ext cx="7273532" cy="318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:r>
                  <a:rPr lang="de-DE" sz="2000" dirty="0" smtClean="0">
                    <a:solidFill>
                      <a:schemeClr val="tx1"/>
                    </a:solidFill>
                  </a:rPr>
                  <a:t>Requires additional assumptions: T(0)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B(1) | X</a:t>
                </a:r>
              </a:p>
              <a:p>
                <a:pPr marL="285750" indent="-285750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:r>
                  <a:rPr lang="de-DE" sz="2000" dirty="0">
                    <a:solidFill>
                      <a:schemeClr val="tx1"/>
                    </a:solidFill>
                  </a:rPr>
                  <a:t>We utilize covariates X predictive of T(0) and B(1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spcBef>
                    <a:spcPts val="1600"/>
                  </a:spcBef>
                </a:pP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2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(0) &gt; 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 | 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(1) = 1)</m:t>
                      </m:r>
                      <m:r>
                        <a:rPr lang="de-DE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(0) &gt; 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 | 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(1) = 1, 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 | 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(1) = 1) 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dX</m:t>
                      </m:r>
                    </m:oMath>
                  </m:oMathPara>
                </a14:m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2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(0) &gt; 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 | 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de-DE" b="1" dirty="0" smtClean="0">
                          <a:solidFill>
                            <a:srgbClr val="3366FF"/>
                          </a:solidFill>
                        </a:rPr>
                        <m:t>)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rgbClr val="3366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chemeClr val="tx1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chemeClr val="tx1"/>
                          </a:solidFill>
                        </a:rPr>
                        <m:t> | 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chemeClr val="tx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de-DE" dirty="0" smtClean="0">
                          <a:solidFill>
                            <a:schemeClr val="tx1"/>
                          </a:solidFill>
                        </a:rPr>
                        <m:t>(1) = 1) 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tx1"/>
                          </a:solidFill>
                        </a:rPr>
                        <m:t>dX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endParaRPr lang="de-DE" dirty="0">
                  <a:solidFill>
                    <a:schemeClr val="tx1"/>
                  </a:solidFill>
                </a:endParaRPr>
              </a:p>
              <a:p>
                <a:endParaRPr lang="de-DE" sz="24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" y="1268416"/>
                <a:ext cx="7273532" cy="3180871"/>
              </a:xfrm>
              <a:prstGeom prst="rect">
                <a:avLst/>
              </a:prstGeom>
              <a:blipFill>
                <a:blip r:embed="rId6"/>
                <a:stretch>
                  <a:fillRect l="-754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4400" y="5678515"/>
            <a:ext cx="766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Predict placebo </a:t>
            </a:r>
            <a:r>
              <a:rPr lang="en-AU" dirty="0"/>
              <a:t>s</a:t>
            </a:r>
            <a:r>
              <a:rPr lang="en-AU" dirty="0" smtClean="0"/>
              <a:t>urvival for responders on treatment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4340" y="4005064"/>
            <a:ext cx="2580148" cy="1200329"/>
          </a:xfrm>
          <a:prstGeom prst="rect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Obtain averaged placebo survival of treatment responders using their covariates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7848" y="4735740"/>
                <a:ext cx="180690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(0) &gt; </m:t>
                    </m:r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 | </m:t>
                    </m:r>
                    <m:r>
                      <m:rPr>
                        <m:nor/>
                      </m:rPr>
                      <a:rPr lang="de-DE" sz="2000" b="1" dirty="0">
                        <a:solidFill>
                          <a:srgbClr val="3366FF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de-DE" sz="2000" dirty="0">
                        <a:solidFill>
                          <a:srgbClr val="000000"/>
                        </a:solidFill>
                      </a:rPr>
                      <m:t>)</m:t>
                    </m:r>
                  </m:oMath>
                </a14:m>
                <a:r>
                  <a:rPr lang="de-DE" sz="20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48" y="4735740"/>
                <a:ext cx="1806905" cy="677108"/>
              </a:xfrm>
              <a:prstGeom prst="rect">
                <a:avLst/>
              </a:prstGeom>
              <a:blipFill>
                <a:blip r:embed="rId7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99132" y="3527627"/>
            <a:ext cx="3251488" cy="69921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B</a:t>
            </a:r>
            <a:r>
              <a:rPr lang="en-AU" dirty="0" err="1" smtClean="0">
                <a:solidFill>
                  <a:schemeClr val="tx1"/>
                </a:solidFill>
              </a:rPr>
              <a:t>by</a:t>
            </a:r>
            <a:r>
              <a:rPr lang="en-AU" dirty="0" smtClean="0">
                <a:solidFill>
                  <a:schemeClr val="tx1"/>
                </a:solidFill>
              </a:rPr>
              <a:t> conditional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965799"/>
          </a:xfrm>
        </p:spPr>
        <p:txBody>
          <a:bodyPr/>
          <a:lstStyle/>
          <a:p>
            <a:r>
              <a:rPr lang="de-DE" dirty="0"/>
              <a:t>Identification and estimation: </a:t>
            </a:r>
            <a:br>
              <a:rPr lang="de-DE" dirty="0"/>
            </a:br>
            <a:r>
              <a:rPr lang="de-DE" dirty="0"/>
              <a:t>P(T(0) &gt; t | B(1) =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08760"/>
                <a:ext cx="7772400" cy="24242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/>
                  <a:t>Using the same assumptions: T(0)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dirty="0"/>
                  <a:t> B(1) | </a:t>
                </a:r>
                <a:r>
                  <a:rPr lang="de-DE" dirty="0" smtClean="0"/>
                  <a:t>X</a:t>
                </a:r>
              </a:p>
              <a:p>
                <a:pPr>
                  <a:spcAft>
                    <a:spcPts val="1200"/>
                  </a:spcAft>
                </a:pPr>
                <a:r>
                  <a:rPr lang="de-DE" dirty="0"/>
                  <a:t>We utilize covariates X predictive of B(1</a:t>
                </a:r>
                <a:r>
                  <a:rPr lang="de-DE" dirty="0" smtClean="0"/>
                  <a:t>)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m:rPr>
                          <m:nor/>
                        </m:rPr>
                        <a:rPr lang="de-DE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dirty="0"/>
                        <m:t>P</m:t>
                      </m:r>
                      <m:r>
                        <m:rPr>
                          <m:nor/>
                        </m:rPr>
                        <a:rPr lang="de-DE" dirty="0"/>
                        <m:t>(</m:t>
                      </m:r>
                      <m:r>
                        <m:rPr>
                          <m:nor/>
                        </m:rPr>
                        <a:rPr lang="de-DE" dirty="0"/>
                        <m:t>T</m:t>
                      </m:r>
                      <m:r>
                        <m:rPr>
                          <m:nor/>
                        </m:rPr>
                        <a:rPr lang="de-DE" dirty="0"/>
                        <m:t> &gt; </m:t>
                      </m:r>
                      <m:r>
                        <m:rPr>
                          <m:nor/>
                        </m:rPr>
                        <a:rPr lang="de-DE" dirty="0"/>
                        <m:t>t</m:t>
                      </m:r>
                      <m:r>
                        <m:rPr>
                          <m:nor/>
                        </m:rPr>
                        <a:rPr lang="de-DE" dirty="0"/>
                        <m:t> | </m:t>
                      </m:r>
                      <m:r>
                        <m:rPr>
                          <m:nor/>
                        </m:rPr>
                        <a:rPr lang="en-AU" dirty="0"/>
                        <m:t>Z</m:t>
                      </m:r>
                      <m:r>
                        <m:rPr>
                          <m:nor/>
                        </m:rPr>
                        <a:rPr lang="de-DE" dirty="0"/>
                        <m:t> = </m:t>
                      </m:r>
                      <m:r>
                        <m:rPr>
                          <m:nor/>
                        </m:rPr>
                        <a:rPr lang="en-AU" dirty="0"/>
                        <m:t>0</m:t>
                      </m:r>
                      <m:r>
                        <m:rPr>
                          <m:nor/>
                        </m:rPr>
                        <a:rPr lang="de-DE" dirty="0"/>
                        <m:t>, </m:t>
                      </m:r>
                      <m:r>
                        <m:rPr>
                          <m:nor/>
                        </m:rPr>
                        <a:rPr lang="de-DE" dirty="0"/>
                        <m:t>X</m:t>
                      </m:r>
                      <m:r>
                        <m:rPr>
                          <m:nor/>
                        </m:rPr>
                        <a:rPr lang="de-DE" dirty="0"/>
                        <m:t>) </m:t>
                      </m:r>
                      <m:r>
                        <m:rPr>
                          <m:nor/>
                        </m:rPr>
                        <a:rPr lang="de-DE" dirty="0"/>
                        <m:t>p</m:t>
                      </m:r>
                      <m:r>
                        <m:rPr>
                          <m:nor/>
                        </m:rPr>
                        <a:rPr lang="de-DE" dirty="0"/>
                        <m:t>(</m:t>
                      </m:r>
                      <m:r>
                        <m:rPr>
                          <m:nor/>
                        </m:rPr>
                        <a:rPr lang="de-DE" dirty="0"/>
                        <m:t>X</m:t>
                      </m:r>
                      <m:r>
                        <m:rPr>
                          <m:nor/>
                        </m:rPr>
                        <a:rPr lang="de-DE" dirty="0"/>
                        <m:t> | </m:t>
                      </m:r>
                      <m:r>
                        <m:rPr>
                          <m:nor/>
                        </m:rPr>
                        <a:rPr lang="en-AU" dirty="0"/>
                        <m:t>Z</m:t>
                      </m:r>
                      <m:r>
                        <m:rPr>
                          <m:nor/>
                        </m:rPr>
                        <a:rPr lang="de-DE" dirty="0"/>
                        <m:t> = 1</m:t>
                      </m:r>
                      <m:r>
                        <m:rPr>
                          <m:nor/>
                        </m:rPr>
                        <a:rPr lang="en-AU" dirty="0"/>
                        <m:t>,</m:t>
                      </m:r>
                      <m:r>
                        <m:rPr>
                          <m:nor/>
                        </m:rPr>
                        <a:rPr lang="en-AU" dirty="0"/>
                        <m:t>B</m:t>
                      </m:r>
                      <m:r>
                        <m:rPr>
                          <m:nor/>
                        </m:rPr>
                        <a:rPr lang="en-AU" dirty="0"/>
                        <m:t>=1</m:t>
                      </m:r>
                      <m:r>
                        <m:rPr>
                          <m:nor/>
                        </m:rPr>
                        <a:rPr lang="de-DE" dirty="0"/>
                        <m:t>) </m:t>
                      </m:r>
                      <m:r>
                        <m:rPr>
                          <m:nor/>
                        </m:rPr>
                        <a:rPr lang="de-DE" dirty="0"/>
                        <m:t>dX</m:t>
                      </m:r>
                    </m:oMath>
                  </m:oMathPara>
                </a14:m>
                <a:endParaRPr lang="de-DE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∫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/>
                      <m:t>P</m:t>
                    </m:r>
                    <m:r>
                      <m:rPr>
                        <m:nor/>
                      </m:rPr>
                      <a:rPr lang="de-DE" dirty="0"/>
                      <m:t>(</m:t>
                    </m:r>
                    <m:r>
                      <m:rPr>
                        <m:nor/>
                      </m:rPr>
                      <a:rPr lang="de-DE" dirty="0"/>
                      <m:t>T</m:t>
                    </m:r>
                    <m:r>
                      <m:rPr>
                        <m:nor/>
                      </m:rPr>
                      <a:rPr lang="de-DE" dirty="0"/>
                      <m:t> &gt; </m:t>
                    </m:r>
                    <m:r>
                      <m:rPr>
                        <m:nor/>
                      </m:rPr>
                      <a:rPr lang="de-DE" dirty="0"/>
                      <m:t>t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m:rPr>
                        <m:nor/>
                      </m:rPr>
                      <a:rPr lang="en-AU" dirty="0"/>
                      <m:t>,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m:rPr>
                        <m:nor/>
                      </m:rPr>
                      <a:rPr lang="en-AU" dirty="0"/>
                      <m:t>X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m:rPr>
                        <m:nor/>
                      </m:rPr>
                      <a:rPr lang="en-AU" dirty="0"/>
                      <m:t>|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m:rPr>
                        <m:nor/>
                      </m:rPr>
                      <a:rPr lang="en-AU" dirty="0"/>
                      <m:t>Z</m:t>
                    </m:r>
                    <m:r>
                      <m:rPr>
                        <m:nor/>
                      </m:rPr>
                      <a:rPr lang="en-AU" dirty="0"/>
                      <m:t>=0)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=1, 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A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=1)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dirty="0"/>
                          <m:t>P</m:t>
                        </m:r>
                        <m:r>
                          <m:rPr>
                            <m:nor/>
                          </m:rPr>
                          <a:rPr lang="de-DE" dirty="0"/>
                          <m:t>(</m:t>
                        </m:r>
                        <m:r>
                          <m:rPr>
                            <m:nor/>
                          </m:rPr>
                          <a:rPr lang="de-DE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|</m:t>
                        </m:r>
                        <m:r>
                          <m:rPr>
                            <m:nor/>
                          </m:rPr>
                          <a:rPr lang="de-DE" dirty="0"/>
                          <m:t> </m:t>
                        </m:r>
                        <m:r>
                          <m:rPr>
                            <m:nor/>
                          </m:rPr>
                          <a:rPr lang="en-AU" dirty="0"/>
                          <m:t>Z</m:t>
                        </m:r>
                        <m:r>
                          <m:rPr>
                            <m:nor/>
                          </m:rPr>
                          <a:rPr lang="en-AU" dirty="0"/>
                          <m:t>=0)</m:t>
                        </m:r>
                      </m:den>
                    </m:f>
                  </m:oMath>
                </a14:m>
                <a:r>
                  <a:rPr lang="de-DE" dirty="0"/>
                  <a:t> dX</a:t>
                </a:r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08760"/>
                <a:ext cx="7772400" cy="2424296"/>
              </a:xfrm>
              <a:blipFill>
                <a:blip r:embed="rId2"/>
                <a:stretch>
                  <a:fillRect l="-2667" t="-7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013176"/>
            <a:ext cx="1707028" cy="97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5" y="5229200"/>
            <a:ext cx="100811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9330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Compare to observed placebo survival weighting </a:t>
            </a:r>
            <a:r>
              <a:rPr lang="de-DE" sz="2400" dirty="0" smtClean="0"/>
              <a:t>placebo </a:t>
            </a:r>
            <a:r>
              <a:rPr lang="de-DE" sz="2400" dirty="0"/>
              <a:t>patients </a:t>
            </a:r>
            <a:r>
              <a:rPr lang="de-DE" sz="2400" dirty="0" smtClean="0"/>
              <a:t>with</a:t>
            </a:r>
            <a:endParaRPr lang="en-US" sz="2400" dirty="0"/>
          </a:p>
        </p:txBody>
      </p:sp>
      <p:sp>
        <p:nvSpPr>
          <p:cNvPr id="9" name="Curved Down Arrow 8"/>
          <p:cNvSpPr/>
          <p:nvPr/>
        </p:nvSpPr>
        <p:spPr>
          <a:xfrm>
            <a:off x="1619672" y="5013174"/>
            <a:ext cx="3888432" cy="581785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555775" y="458112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P(B=1|Z=1,X)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372200" y="4764053"/>
            <a:ext cx="2376264" cy="11315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Either weighted survival or weighted regression for survival outcomes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rtis Presentation Standard Blue Carbon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vartis Presentation Standard Blue Carbon 22July2016.potx" id="{CFF2C365-398E-499F-B789-CD54E7F7AD12}" vid="{6BF3BF81-CBC0-40B1-9CD2-C069E0FC5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Novartis Standard Blue Carbon</Template>
  <TotalTime>0</TotalTime>
  <Words>1194</Words>
  <Application>Microsoft Office PowerPoint</Application>
  <PresentationFormat>On-screen Show (4:3)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Cambria Math</vt:lpstr>
      <vt:lpstr>Courier New</vt:lpstr>
      <vt:lpstr>Novartis Presentation Standard Blue Carbon</vt:lpstr>
      <vt:lpstr>   Cardiovascular medicine: approaches to the use of early biomarker response to identify a patient subgroup with enhanced therapeutic benefit  </vt:lpstr>
      <vt:lpstr>Contents</vt:lpstr>
      <vt:lpstr>Background: the CANTOS trial</vt:lpstr>
      <vt:lpstr>Responder subgroup in the CANTOS trial</vt:lpstr>
      <vt:lpstr>What is the estimand that captures the effect of treatment? </vt:lpstr>
      <vt:lpstr>Principal stratification estimand</vt:lpstr>
      <vt:lpstr>Potential outcomes</vt:lpstr>
      <vt:lpstr>Identification and estimation:  P(T(0) &gt; t | B(1) = 1) </vt:lpstr>
      <vt:lpstr>Identification and estimation:  P(T(0) &gt; t | B(1) = 1)</vt:lpstr>
      <vt:lpstr>Simulation experiment to evaluate performance</vt:lpstr>
      <vt:lpstr>Issue of the measure for survival outcomes</vt:lpstr>
      <vt:lpstr>Performance evaluation</vt:lpstr>
      <vt:lpstr>Results: survival difference scale</vt:lpstr>
      <vt:lpstr>Results: hazard ratio scale</vt:lpstr>
      <vt:lpstr>Summary</vt:lpstr>
      <vt:lpstr>Is this useful for cardiovascular drug development?</vt:lpstr>
    </vt:vector>
  </TitlesOfParts>
  <Manager/>
  <Company>Novartis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Bermann, Georgina</dc:creator>
  <cp:keywords/>
  <dc:description/>
  <cp:lastModifiedBy>Bermann, Georgina</cp:lastModifiedBy>
  <cp:revision>150</cp:revision>
  <dcterms:created xsi:type="dcterms:W3CDTF">2019-04-22T19:00:21Z</dcterms:created>
  <dcterms:modified xsi:type="dcterms:W3CDTF">2019-06-03T10:48:09Z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iteId">
    <vt:lpwstr>f35a6974-607f-47d4-82d7-ff31d7dc53a5</vt:lpwstr>
  </property>
  <property fmtid="{D5CDD505-2E9C-101B-9397-08002B2CF9AE}" pid="4" name="MSIP_Label_4929bff8-5b33-42aa-95d2-28f72e792cb0_Owner">
    <vt:lpwstr>BERMAGE1@novartis.net</vt:lpwstr>
  </property>
  <property fmtid="{D5CDD505-2E9C-101B-9397-08002B2CF9AE}" pid="5" name="MSIP_Label_4929bff8-5b33-42aa-95d2-28f72e792cb0_SetDate">
    <vt:lpwstr>2019-04-22T19:06:30.8356342Z</vt:lpwstr>
  </property>
  <property fmtid="{D5CDD505-2E9C-101B-9397-08002B2CF9AE}" pid="6" name="MSIP_Label_4929bff8-5b33-42aa-95d2-28f72e792cb0_Name">
    <vt:lpwstr>Business Use Only</vt:lpwstr>
  </property>
  <property fmtid="{D5CDD505-2E9C-101B-9397-08002B2CF9AE}" pid="7" name="MSIP_Label_4929bff8-5b33-42aa-95d2-28f72e792cb0_Application">
    <vt:lpwstr>Microsoft Azure Information Protection</vt:lpwstr>
  </property>
  <property fmtid="{D5CDD505-2E9C-101B-9397-08002B2CF9AE}" pid="8" name="MSIP_Label_4929bff8-5b33-42aa-95d2-28f72e792cb0_Extended_MSFT_Method">
    <vt:lpwstr>Automatic</vt:lpwstr>
  </property>
  <property fmtid="{D5CDD505-2E9C-101B-9397-08002B2CF9AE}" pid="9" name="Confidentiality">
    <vt:lpwstr>Business Use Only</vt:lpwstr>
  </property>
</Properties>
</file>